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6"/>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8" r:id="rId44"/>
    <p:sldId id="2147047081" r:id="rId45"/>
    <p:sldId id="2147047070" r:id="rId46"/>
    <p:sldId id="2147047083" r:id="rId47"/>
    <p:sldId id="2147047019" r:id="rId48"/>
    <p:sldId id="2147047084" r:id="rId49"/>
    <p:sldId id="2147047085" r:id="rId50"/>
    <p:sldId id="2147047063" r:id="rId51"/>
    <p:sldId id="2147047064" r:id="rId52"/>
    <p:sldId id="2147047087" r:id="rId53"/>
    <p:sldId id="2147047072" r:id="rId54"/>
    <p:sldId id="260"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7"/>
    <p:restoredTop sz="96154"/>
  </p:normalViewPr>
  <p:slideViewPr>
    <p:cSldViewPr snapToGrid="0">
      <p:cViewPr varScale="1">
        <p:scale>
          <a:sx n="72" d="100"/>
          <a:sy n="72" d="100"/>
        </p:scale>
        <p:origin x="200" y="1560"/>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a:t>Reuniões PC realizadas com CGIIS - SEIDIGI</a:t>
            </a:r>
            <a:r>
              <a:rPr lang="pt-BR" baseline="0" dirty="0"/>
              <a:t> em 2023 </a:t>
            </a:r>
            <a:br>
              <a:rPr lang="pt-BR" baseline="0" dirty="0"/>
            </a:br>
            <a:r>
              <a:rPr lang="pt-BR" baseline="0" dirty="0"/>
              <a:t>( N=34)</a:t>
            </a:r>
            <a:r>
              <a:rPr lang="pt-BR"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20/12/2023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gointerop.com/launch.html?identifier=BR/WX789012" TargetMode="External"/><Relationship Id="rId2" Type="http://schemas.openxmlformats.org/officeDocument/2006/relationships/hyperlink" Target="https://ips.gointerop.com/launch.html?identifier=BR/UV123456" TargetMode="External"/><Relationship Id="rId1" Type="http://schemas.openxmlformats.org/officeDocument/2006/relationships/slideLayout" Target="../slideLayouts/slideLayout11.xml"/><Relationship Id="rId4" Type="http://schemas.openxmlformats.org/officeDocument/2006/relationships/hyperlink" Target="https://ips.gointerop.com/fhir/Patient/$summary?identifier=CLYZ345678"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98265"/>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500860699"/>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8DFB-3214-D4DD-A747-261A01509CFB}"/>
              </a:ext>
            </a:extLst>
          </p:cNvPr>
          <p:cNvSpPr>
            <a:spLocks noGrp="1"/>
          </p:cNvSpPr>
          <p:nvPr>
            <p:ph type="title"/>
          </p:nvPr>
        </p:nvSpPr>
        <p:spPr/>
        <p:txBody>
          <a:bodyPr>
            <a:normAutofit fontScale="90000"/>
          </a:bodyPr>
          <a:lstStyle/>
          <a:p>
            <a:r>
              <a:rPr lang="en-BR" dirty="0">
                <a:solidFill>
                  <a:srgbClr val="002060"/>
                </a:solidFill>
              </a:rPr>
              <a:t>Exemplos IPS</a:t>
            </a:r>
          </a:p>
        </p:txBody>
      </p:sp>
      <p:sp>
        <p:nvSpPr>
          <p:cNvPr id="5" name="TextBox 4">
            <a:extLst>
              <a:ext uri="{FF2B5EF4-FFF2-40B4-BE49-F238E27FC236}">
                <a16:creationId xmlns:a16="http://schemas.microsoft.com/office/drawing/2014/main" id="{019CB32D-F45D-9EF5-6D43-E8474893C7F0}"/>
              </a:ext>
            </a:extLst>
          </p:cNvPr>
          <p:cNvSpPr txBox="1"/>
          <p:nvPr/>
        </p:nvSpPr>
        <p:spPr>
          <a:xfrm>
            <a:off x="423746" y="1305792"/>
            <a:ext cx="8408554" cy="2554545"/>
          </a:xfrm>
          <a:prstGeom prst="rect">
            <a:avLst/>
          </a:prstGeom>
          <a:noFill/>
        </p:spPr>
        <p:txBody>
          <a:bodyPr wrap="square">
            <a:spAutoFit/>
          </a:bodyPr>
          <a:lstStyle/>
          <a:p>
            <a:r>
              <a:rPr lang="en-BR" sz="2000" dirty="0">
                <a:solidFill>
                  <a:srgbClr val="002060"/>
                </a:solidFill>
              </a:rPr>
              <a:t>Brasil</a:t>
            </a:r>
          </a:p>
          <a:p>
            <a:endParaRPr lang="en-BR" sz="2000" dirty="0">
              <a:solidFill>
                <a:srgbClr val="002060"/>
              </a:solidFill>
            </a:endParaRPr>
          </a:p>
          <a:p>
            <a:r>
              <a:rPr lang="en-BR" sz="2000" dirty="0">
                <a:solidFill>
                  <a:srgbClr val="002060"/>
                </a:solidFill>
                <a:hlinkClick r:id="rId2">
                  <a:extLst>
                    <a:ext uri="{A12FA001-AC4F-418D-AE19-62706E023703}">
                      <ahyp:hlinkClr xmlns:ahyp="http://schemas.microsoft.com/office/drawing/2018/hyperlinkcolor" val="tx"/>
                    </a:ext>
                  </a:extLst>
                </a:hlinkClick>
              </a:rPr>
              <a:t>https://ips.gointerop.com/launch.html?identifier=BR/UV123456</a:t>
            </a:r>
            <a:endParaRPr lang="en-BR" sz="2000" dirty="0">
              <a:solidFill>
                <a:srgbClr val="002060"/>
              </a:solidFill>
            </a:endParaRPr>
          </a:p>
          <a:p>
            <a:r>
              <a:rPr lang="en-BR" sz="2000" dirty="0">
                <a:solidFill>
                  <a:srgbClr val="002060"/>
                </a:solidFill>
                <a:hlinkClick r:id="rId3">
                  <a:extLst>
                    <a:ext uri="{A12FA001-AC4F-418D-AE19-62706E023703}">
                      <ahyp:hlinkClr xmlns:ahyp="http://schemas.microsoft.com/office/drawing/2018/hyperlinkcolor" val="tx"/>
                    </a:ext>
                  </a:extLst>
                </a:hlinkClick>
              </a:rPr>
              <a:t>https://ips.gointerop.com/launch.html?identifier=BR/WX789012</a:t>
            </a:r>
            <a:endParaRPr lang="en-BR" sz="2000" dirty="0">
              <a:solidFill>
                <a:srgbClr val="002060"/>
              </a:solidFill>
            </a:endParaRPr>
          </a:p>
          <a:p>
            <a:endParaRPr lang="en-BR" sz="2000" dirty="0">
              <a:solidFill>
                <a:srgbClr val="002060"/>
              </a:solidFill>
            </a:endParaRPr>
          </a:p>
          <a:p>
            <a:r>
              <a:rPr lang="en-BR" sz="2000" dirty="0">
                <a:solidFill>
                  <a:srgbClr val="002060"/>
                </a:solidFill>
              </a:rPr>
              <a:t>Chile</a:t>
            </a:r>
          </a:p>
          <a:p>
            <a:endParaRPr lang="en-BR" sz="2000" dirty="0">
              <a:solidFill>
                <a:srgbClr val="002060"/>
              </a:solidFill>
            </a:endParaRPr>
          </a:p>
          <a:p>
            <a:r>
              <a:rPr lang="en-BR" sz="2000" dirty="0">
                <a:solidFill>
                  <a:srgbClr val="002060"/>
                </a:solidFill>
                <a:hlinkClick r:id="rId4">
                  <a:extLst>
                    <a:ext uri="{A12FA001-AC4F-418D-AE19-62706E023703}">
                      <ahyp:hlinkClr xmlns:ahyp="http://schemas.microsoft.com/office/drawing/2018/hyperlinkcolor" val="tx"/>
                    </a:ext>
                  </a:extLst>
                </a:hlinkClick>
              </a:rPr>
              <a:t>https://ips.gointerop.com/fhir/Patient/$summary?identifier=CLYZ345678</a:t>
            </a:r>
            <a:endParaRPr lang="en-BR" sz="2000" dirty="0">
              <a:solidFill>
                <a:srgbClr val="002060"/>
              </a:solidFill>
            </a:endParaRPr>
          </a:p>
        </p:txBody>
      </p:sp>
    </p:spTree>
    <p:extLst>
      <p:ext uri="{BB962C8B-B14F-4D97-AF65-F5344CB8AC3E}">
        <p14:creationId xmlns:p14="http://schemas.microsoft.com/office/powerpoint/2010/main" val="1398629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5" name="Picture 4">
            <a:extLst>
              <a:ext uri="{FF2B5EF4-FFF2-40B4-BE49-F238E27FC236}">
                <a16:creationId xmlns:a16="http://schemas.microsoft.com/office/drawing/2014/main" id="{90D91DF2-7C2E-123D-23C6-D32789019626}"/>
              </a:ext>
            </a:extLst>
          </p:cNvPr>
          <p:cNvPicPr>
            <a:picLocks noChangeAspect="1"/>
          </p:cNvPicPr>
          <p:nvPr/>
        </p:nvPicPr>
        <p:blipFill>
          <a:blip r:embed="rId2"/>
          <a:stretch>
            <a:fillRect/>
          </a:stretch>
        </p:blipFill>
        <p:spPr>
          <a:xfrm>
            <a:off x="186267" y="123700"/>
            <a:ext cx="8709997" cy="4930897"/>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Incorporação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normAutofit fontScale="77500" lnSpcReduction="20000"/>
          </a:bodyPr>
          <a:lstStyle/>
          <a:p>
            <a:r>
              <a:rPr lang="en-BR" dirty="0">
                <a:solidFill>
                  <a:srgbClr val="7030A0"/>
                </a:solidFill>
                <a:latin typeface="Varela Round" pitchFamily="2" charset="-79"/>
                <a:cs typeface="Varela Round" pitchFamily="2" charset="-79"/>
              </a:rPr>
              <a:t>Outubro 2023</a:t>
            </a:r>
          </a:p>
          <a:p>
            <a:pPr lvl="1">
              <a:spcBef>
                <a:spcPts val="600"/>
              </a:spcBef>
              <a:spcAft>
                <a:spcPts val="600"/>
              </a:spcAft>
            </a:pPr>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IPS B</a:t>
            </a:r>
            <a:r>
              <a:rPr lang="en-US" sz="1600" dirty="0">
                <a:solidFill>
                  <a:srgbClr val="7030A0"/>
                </a:solidFill>
                <a:latin typeface="Varela Round" pitchFamily="2" charset="-79"/>
                <a:cs typeface="Varela Round" pitchFamily="2" charset="-79"/>
              </a:rPr>
              <a:t>r</a:t>
            </a:r>
            <a:r>
              <a:rPr lang="en-BR" sz="1600" dirty="0">
                <a:solidFill>
                  <a:srgbClr val="7030A0"/>
                </a:solidFill>
                <a:latin typeface="Varela Round" pitchFamily="2" charset="-79"/>
                <a:cs typeface="Varela Round" pitchFamily="2" charset="-79"/>
              </a:rPr>
              <a:t>asil e OBM, H</a:t>
            </a:r>
            <a:r>
              <a:rPr lang="en-US" sz="1600" dirty="0">
                <a:solidFill>
                  <a:srgbClr val="7030A0"/>
                </a:solidFill>
                <a:latin typeface="Varela Round" pitchFamily="2" charset="-79"/>
                <a:cs typeface="Varela Round" pitchFamily="2" charset="-79"/>
              </a:rPr>
              <a:t>o</a:t>
            </a:r>
            <a:r>
              <a:rPr lang="en-BR" sz="1600" dirty="0">
                <a:solidFill>
                  <a:srgbClr val="7030A0"/>
                </a:solidFill>
                <a:latin typeface="Varela Round" pitchFamily="2" charset="-79"/>
                <a:cs typeface="Varela Round" pitchFamily="2" charset="-79"/>
              </a:rPr>
              <a:t>spitalar, Maio de 2023,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spcBef>
                <a:spcPts val="600"/>
              </a:spcBef>
              <a:spcAft>
                <a:spcPts val="600"/>
              </a:spcAft>
            </a:pPr>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spcBef>
                <a:spcPts val="600"/>
              </a:spcBef>
              <a:spcAft>
                <a:spcPts val="600"/>
              </a:spcAft>
            </a:pPr>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oral  – Global Summit </a:t>
            </a:r>
            <a:r>
              <a:rPr lang="en-US" sz="1600" dirty="0" err="1">
                <a:solidFill>
                  <a:srgbClr val="7030A0"/>
                </a:solidFill>
                <a:latin typeface="Varela Round" pitchFamily="2" charset="-79"/>
                <a:cs typeface="Varela Round" pitchFamily="2" charset="-79"/>
              </a:rPr>
              <a:t>TeleHealth</a:t>
            </a:r>
            <a:r>
              <a:rPr lang="en-US" sz="1600" dirty="0">
                <a:solidFill>
                  <a:srgbClr val="7030A0"/>
                </a:solidFill>
                <a:latin typeface="Varela Round" pitchFamily="2" charset="-79"/>
                <a:cs typeface="Varela Round" pitchFamily="2" charset="-79"/>
              </a:rPr>
              <a:t> –Digital Health, </a:t>
            </a:r>
            <a:r>
              <a:rPr lang="en-US" sz="1600" dirty="0" err="1">
                <a:solidFill>
                  <a:srgbClr val="7030A0"/>
                </a:solidFill>
                <a:latin typeface="Varela Round" pitchFamily="2" charset="-79"/>
                <a:cs typeface="Varela Round" pitchFamily="2" charset="-79"/>
              </a:rPr>
              <a:t>novembro</a:t>
            </a:r>
            <a:r>
              <a:rPr lang="en-US" sz="1600" dirty="0">
                <a:solidFill>
                  <a:srgbClr val="7030A0"/>
                </a:solidFill>
                <a:latin typeface="Varela Round" pitchFamily="2" charset="-79"/>
                <a:cs typeface="Varela Round" pitchFamily="2" charset="-79"/>
              </a:rPr>
              <a:t> 2023</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evento</a:t>
            </a:r>
            <a:r>
              <a:rPr lang="en-US" sz="1600" dirty="0">
                <a:solidFill>
                  <a:srgbClr val="7030A0"/>
                </a:solidFill>
                <a:latin typeface="Varela Round" pitchFamily="2" charset="-79"/>
                <a:cs typeface="Varela Round" pitchFamily="2" charset="-79"/>
              </a:rPr>
              <a:t> 15 </a:t>
            </a:r>
            <a:r>
              <a:rPr lang="en-US" sz="1600" dirty="0" err="1">
                <a:solidFill>
                  <a:srgbClr val="7030A0"/>
                </a:solidFill>
                <a:latin typeface="Varela Round" pitchFamily="2" charset="-79"/>
                <a:cs typeface="Varela Round" pitchFamily="2" charset="-79"/>
              </a:rPr>
              <a:t>anos</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Proadi</a:t>
            </a:r>
            <a:r>
              <a:rPr lang="en-US" sz="1600" dirty="0">
                <a:solidFill>
                  <a:srgbClr val="7030A0"/>
                </a:solidFill>
                <a:latin typeface="Varela Round" pitchFamily="2" charset="-79"/>
                <a:cs typeface="Varela Round" pitchFamily="2" charset="-79"/>
              </a:rPr>
              <a:t>-SUS, Brasília, </a:t>
            </a:r>
            <a:r>
              <a:rPr lang="en-US" sz="1600" dirty="0" err="1">
                <a:solidFill>
                  <a:srgbClr val="7030A0"/>
                </a:solidFill>
                <a:latin typeface="Varela Round" pitchFamily="2" charset="-79"/>
                <a:cs typeface="Varela Round" pitchFamily="2" charset="-79"/>
              </a:rPr>
              <a:t>dezembro</a:t>
            </a:r>
            <a:r>
              <a:rPr lang="en-US" sz="1600" dirty="0">
                <a:solidFill>
                  <a:srgbClr val="7030A0"/>
                </a:solidFill>
                <a:latin typeface="Varela Round" pitchFamily="2" charset="-79"/>
                <a:cs typeface="Varela Round" pitchFamily="2" charset="-79"/>
              </a:rPr>
              <a:t> 2023</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Props1.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3.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Simple Light</Template>
  <TotalTime>1516</TotalTime>
  <Words>2535</Words>
  <Application>Microsoft Macintosh PowerPoint</Application>
  <PresentationFormat>On-screen Show (16:9)</PresentationFormat>
  <Paragraphs>393</Paragraphs>
  <Slides>51</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PowerPoint Presentation</vt:lpstr>
      <vt:lpstr>Agenda</vt:lpstr>
      <vt:lpstr>Gestão do Projeto</vt:lpstr>
      <vt:lpstr>PROJETO PROADI IPS-BRASIL</vt:lpstr>
      <vt:lpstr>IPS –Brasil – objetivos específicos</vt:lpstr>
      <vt:lpstr>PowerPoint Presentation</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PowerPoint Presentation</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Exemplos IPS</vt:lpstr>
      <vt:lpstr>PowerPoint Presentation</vt:lpstr>
      <vt:lpstr>Execução Financeira IPS-Brasil 2023</vt:lpstr>
      <vt:lpstr>PowerPoint Presentation</vt:lpstr>
      <vt:lpstr>A importância de incorporar um Serviço de Terminologia no MS</vt:lpstr>
      <vt:lpstr>PowerPoint Presentation</vt:lpstr>
      <vt:lpstr>PowerPoint Presentation</vt:lpstr>
      <vt:lpstr>Participações em eventos</vt:lpstr>
      <vt:lpstr>PowerPoint Presentation</vt:lpstr>
      <vt:lpstr>PowerPoint Presentation</vt:lpstr>
      <vt:lpstr>Que as sementes que plantamos em 2023 possam florescer em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22</cp:revision>
  <dcterms:created xsi:type="dcterms:W3CDTF">2023-12-18T21:24:32Z</dcterms:created>
  <dcterms:modified xsi:type="dcterms:W3CDTF">2023-12-20T12:38:12Z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